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468" r:id="rId2"/>
    <p:sldId id="523" r:id="rId3"/>
    <p:sldId id="524" r:id="rId4"/>
    <p:sldId id="525" r:id="rId5"/>
    <p:sldId id="526" r:id="rId6"/>
    <p:sldId id="527" r:id="rId7"/>
    <p:sldId id="528" r:id="rId8"/>
    <p:sldId id="529" r:id="rId9"/>
    <p:sldId id="530" r:id="rId10"/>
    <p:sldId id="531" r:id="rId11"/>
    <p:sldId id="532" r:id="rId12"/>
    <p:sldId id="469" r:id="rId1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1pPr>
    <a:lvl2pPr marL="0" marR="0" indent="228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2pPr>
    <a:lvl3pPr marL="0" marR="0" indent="457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3pPr>
    <a:lvl4pPr marL="0" marR="0" indent="685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4pPr>
    <a:lvl5pPr marL="0" marR="0" indent="9144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5pPr>
    <a:lvl6pPr marL="0" marR="0" indent="11430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6pPr>
    <a:lvl7pPr marL="0" marR="0" indent="1371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7pPr>
    <a:lvl8pPr marL="0" marR="0" indent="1600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8pPr>
    <a:lvl9pPr marL="0" marR="0" indent="1828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DA3D2A"/>
    <a:srgbClr val="FF7F7F"/>
    <a:srgbClr val="B5B5B5"/>
    <a:srgbClr val="7F80FF"/>
    <a:srgbClr val="EE94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375889"/>
              <a:satOff val="-9195"/>
              <a:lumOff val="-14901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hueOff val="708444"/>
              <a:satOff val="-4821"/>
              <a:lumOff val="-14251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-113918"/>
              <a:satOff val="19024"/>
              <a:lumOff val="19749"/>
              <a:alpha val="35000"/>
            </a:scheme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5"/>
              <a:satOff val="13972"/>
              <a:lumOff val="-24493"/>
            </a:schemeClr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5"/>
              <a:satOff val="6343"/>
              <a:lumOff val="-13963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主题样式 1 - 个性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个性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主题样式 1 - 个性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8FB837D-C827-4EFA-A057-4D05807E0F7C}" styleName="主题样式 1 - 个性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08"/>
    <p:restoredTop sz="83282"/>
  </p:normalViewPr>
  <p:slideViewPr>
    <p:cSldViewPr snapToGrid="0" snapToObjects="1">
      <p:cViewPr>
        <p:scale>
          <a:sx n="55" d="100"/>
          <a:sy n="55" d="100"/>
        </p:scale>
        <p:origin x="2888" y="392"/>
      </p:cViewPr>
      <p:guideLst/>
    </p:cSldViewPr>
  </p:slideViewPr>
  <p:outlineViewPr>
    <p:cViewPr>
      <p:scale>
        <a:sx n="33" d="100"/>
        <a:sy n="33" d="100"/>
      </p:scale>
      <p:origin x="0" y="-186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05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1" name="Shape 13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64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071513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305333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012844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976591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847926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813036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817123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505081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843076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807555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904624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riangle"/>
          <p:cNvSpPr/>
          <p:nvPr/>
        </p:nvSpPr>
        <p:spPr>
          <a:xfrm>
            <a:off x="508000" y="6591300"/>
            <a:ext cx="11999453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" name="Triangle"/>
          <p:cNvSpPr/>
          <p:nvPr/>
        </p:nvSpPr>
        <p:spPr>
          <a:xfrm>
            <a:off x="508000" y="4089400"/>
            <a:ext cx="12000019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" name="Triangle"/>
          <p:cNvSpPr/>
          <p:nvPr/>
        </p:nvSpPr>
        <p:spPr>
          <a:xfrm rot="16200000">
            <a:off x="7172923" y="5347634"/>
            <a:ext cx="164275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" name="Lorem Ipsum Dolor"/>
          <p:cNvSpPr>
            <a:spLocks noGrp="1"/>
          </p:cNvSpPr>
          <p:nvPr>
            <p:ph type="body" sz="quarter" idx="13"/>
          </p:nvPr>
        </p:nvSpPr>
        <p:spPr>
          <a:xfrm>
            <a:off x="508000" y="3505200"/>
            <a:ext cx="7200900" cy="50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2400" i="1"/>
            </a:lvl1pPr>
          </a:lstStyle>
          <a:p>
            <a:r>
              <a:t>Lorem Ipsum Dolor</a:t>
            </a:r>
          </a:p>
        </p:txBody>
      </p:sp>
      <p:sp>
        <p:nvSpPr>
          <p:cNvPr id="17" name="Title Text"/>
          <p:cNvSpPr>
            <a:spLocks noGrp="1"/>
          </p:cNvSpPr>
          <p:nvPr>
            <p:ph type="title"/>
          </p:nvPr>
        </p:nvSpPr>
        <p:spPr>
          <a:xfrm>
            <a:off x="508000" y="414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Title Text</a:t>
            </a:r>
          </a:p>
        </p:txBody>
      </p:sp>
      <p:sp>
        <p:nvSpPr>
          <p:cNvPr id="18" name="Body Level One…"/>
          <p:cNvSpPr>
            <a:spLocks noGrp="1"/>
          </p:cNvSpPr>
          <p:nvPr>
            <p:ph type="body" sz="quarter" idx="1"/>
          </p:nvPr>
        </p:nvSpPr>
        <p:spPr>
          <a:xfrm>
            <a:off x="8280400" y="414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riangle"/>
          <p:cNvSpPr/>
          <p:nvPr/>
        </p:nvSpPr>
        <p:spPr>
          <a:xfrm rot="16200000">
            <a:off x="7172923" y="7874934"/>
            <a:ext cx="164275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" name="Triangle"/>
          <p:cNvSpPr/>
          <p:nvPr/>
        </p:nvSpPr>
        <p:spPr>
          <a:xfrm>
            <a:off x="508000" y="9131300"/>
            <a:ext cx="11999453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" name="Triangle"/>
          <p:cNvSpPr/>
          <p:nvPr/>
        </p:nvSpPr>
        <p:spPr>
          <a:xfrm>
            <a:off x="508000" y="6629400"/>
            <a:ext cx="12000019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" name="Triangle"/>
          <p:cNvSpPr/>
          <p:nvPr/>
        </p:nvSpPr>
        <p:spPr>
          <a:xfrm rot="16200000">
            <a:off x="7172923" y="7874934"/>
            <a:ext cx="164275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0" name="Lorem Ipsum Dolor"/>
          <p:cNvSpPr>
            <a:spLocks noGrp="1"/>
          </p:cNvSpPr>
          <p:nvPr>
            <p:ph type="body" sz="quarter" idx="13"/>
          </p:nvPr>
        </p:nvSpPr>
        <p:spPr>
          <a:xfrm>
            <a:off x="508000" y="6096000"/>
            <a:ext cx="7200900" cy="50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2400" i="1"/>
            </a:lvl1pPr>
          </a:lstStyle>
          <a:p>
            <a:r>
              <a:t>Lorem Ipsum Dolor</a:t>
            </a:r>
          </a:p>
        </p:txBody>
      </p:sp>
      <p:sp>
        <p:nvSpPr>
          <p:cNvPr id="31" name="Image"/>
          <p:cNvSpPr>
            <a:spLocks noGrp="1"/>
          </p:cNvSpPr>
          <p:nvPr>
            <p:ph type="pic" idx="14"/>
          </p:nvPr>
        </p:nvSpPr>
        <p:spPr>
          <a:xfrm>
            <a:off x="596900" y="633461"/>
            <a:ext cx="11811000" cy="52070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2" name="Title Text"/>
          <p:cNvSpPr>
            <a:spLocks noGrp="1"/>
          </p:cNvSpPr>
          <p:nvPr>
            <p:ph type="title"/>
          </p:nvPr>
        </p:nvSpPr>
        <p:spPr>
          <a:xfrm>
            <a:off x="508000" y="668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Title Text</a:t>
            </a:r>
          </a:p>
        </p:txBody>
      </p:sp>
      <p:sp>
        <p:nvSpPr>
          <p:cNvPr id="33" name="Body Level One…"/>
          <p:cNvSpPr>
            <a:spLocks noGrp="1"/>
          </p:cNvSpPr>
          <p:nvPr>
            <p:ph type="body" sz="quarter" idx="1"/>
          </p:nvPr>
        </p:nvSpPr>
        <p:spPr>
          <a:xfrm>
            <a:off x="8280400" y="668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>
            <a:spLocks noGrp="1"/>
          </p:cNvSpPr>
          <p:nvPr>
            <p:ph type="title"/>
          </p:nvPr>
        </p:nvSpPr>
        <p:spPr>
          <a:xfrm>
            <a:off x="508000" y="3670300"/>
            <a:ext cx="11988800" cy="2413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Image"/>
          <p:cNvSpPr>
            <a:spLocks noGrp="1"/>
          </p:cNvSpPr>
          <p:nvPr>
            <p:ph type="pic" sz="half" idx="13"/>
          </p:nvPr>
        </p:nvSpPr>
        <p:spPr>
          <a:xfrm>
            <a:off x="6819900" y="2654300"/>
            <a:ext cx="5588000" cy="6350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0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1" name="Body Level One…"/>
          <p:cNvSpPr>
            <a:spLocks noGrp="1"/>
          </p:cNvSpPr>
          <p:nvPr>
            <p:ph type="body" sz="half" idx="1"/>
          </p:nvPr>
        </p:nvSpPr>
        <p:spPr>
          <a:xfrm>
            <a:off x="508000" y="2730500"/>
            <a:ext cx="5816600" cy="63500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1800"/>
              </a:spcBef>
              <a:buSzPct val="65000"/>
              <a:defRPr sz="3000"/>
            </a:lvl1pPr>
            <a:lvl2pPr marL="787400" indent="-393700">
              <a:spcBef>
                <a:spcPts val="1800"/>
              </a:spcBef>
              <a:buSzPct val="65000"/>
              <a:defRPr sz="3000"/>
            </a:lvl2pPr>
            <a:lvl3pPr marL="1181100" indent="-393700">
              <a:spcBef>
                <a:spcPts val="1800"/>
              </a:spcBef>
              <a:buSzPct val="65000"/>
              <a:defRPr sz="3000"/>
            </a:lvl3pPr>
            <a:lvl4pPr marL="1574800" indent="-393700">
              <a:spcBef>
                <a:spcPts val="1800"/>
              </a:spcBef>
              <a:buSzPct val="65000"/>
              <a:defRPr sz="3000"/>
            </a:lvl4pPr>
            <a:lvl5pPr marL="1968500" indent="-393700">
              <a:spcBef>
                <a:spcPts val="1800"/>
              </a:spcBef>
              <a:buSzPct val="65000"/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Body Level One…"/>
          <p:cNvSpPr>
            <a:spLocks noGrp="1"/>
          </p:cNvSpPr>
          <p:nvPr>
            <p:ph type="body" idx="1"/>
          </p:nvPr>
        </p:nvSpPr>
        <p:spPr>
          <a:xfrm>
            <a:off x="508000" y="1270000"/>
            <a:ext cx="11988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mage"/>
          <p:cNvSpPr>
            <a:spLocks noGrp="1"/>
          </p:cNvSpPr>
          <p:nvPr>
            <p:ph type="pic" sz="half" idx="13"/>
          </p:nvPr>
        </p:nvSpPr>
        <p:spPr>
          <a:xfrm>
            <a:off x="557119" y="609599"/>
            <a:ext cx="5588001" cy="83947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8" name="Image"/>
          <p:cNvSpPr>
            <a:spLocks noGrp="1"/>
          </p:cNvSpPr>
          <p:nvPr>
            <p:ph type="pic" sz="quarter" idx="14"/>
          </p:nvPr>
        </p:nvSpPr>
        <p:spPr>
          <a:xfrm>
            <a:off x="6856319" y="4772799"/>
            <a:ext cx="5499101" cy="4229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9" name="Image"/>
          <p:cNvSpPr>
            <a:spLocks noGrp="1"/>
          </p:cNvSpPr>
          <p:nvPr>
            <p:ph type="pic" sz="quarter" idx="15"/>
          </p:nvPr>
        </p:nvSpPr>
        <p:spPr>
          <a:xfrm>
            <a:off x="6860562" y="609600"/>
            <a:ext cx="5499101" cy="3530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/>
          <p:cNvSpPr/>
          <p:nvPr/>
        </p:nvSpPr>
        <p:spPr>
          <a:xfrm>
            <a:off x="508000" y="2171700"/>
            <a:ext cx="1199729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riangle"/>
          <p:cNvSpPr/>
          <p:nvPr/>
        </p:nvSpPr>
        <p:spPr>
          <a:xfrm>
            <a:off x="508000" y="635000"/>
            <a:ext cx="1199729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" name="Title Text"/>
          <p:cNvSpPr>
            <a:spLocks noGrp="1"/>
          </p:cNvSpPr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>
            <a:spLocks noGrp="1"/>
          </p:cNvSpPr>
          <p:nvPr>
            <p:ph type="body" idx="1"/>
          </p:nvPr>
        </p:nvSpPr>
        <p:spPr>
          <a:xfrm>
            <a:off x="508000" y="2628900"/>
            <a:ext cx="11988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2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defRPr sz="1800">
                <a:solidFill>
                  <a:srgbClr val="4C4946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5" r:id="rId5"/>
    <p:sldLayoutId id="2147483656" r:id="rId6"/>
    <p:sldLayoutId id="2147483657" r:id="rId7"/>
    <p:sldLayoutId id="2147483659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1pPr>
      <a:lvl2pPr marL="0" marR="0" indent="2286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2pPr>
      <a:lvl3pPr marL="0" marR="0" indent="4572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3pPr>
      <a:lvl4pPr marL="0" marR="0" indent="6858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4pPr>
      <a:lvl5pPr marL="0" marR="0" indent="9144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5pPr>
      <a:lvl6pPr marL="0" marR="0" indent="11430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6pPr>
      <a:lvl7pPr marL="0" marR="0" indent="13716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7pPr>
      <a:lvl8pPr marL="0" marR="0" indent="16002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8pPr>
      <a:lvl9pPr marL="0" marR="0" indent="18288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1pPr>
      <a:lvl2pPr marL="9398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2pPr>
      <a:lvl3pPr marL="14097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3pPr>
      <a:lvl4pPr marL="18796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4pPr>
      <a:lvl5pPr marL="23495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5pPr>
      <a:lvl6pPr marL="28194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6pPr>
      <a:lvl7pPr marL="32893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7pPr>
      <a:lvl8pPr marL="37592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8pPr>
      <a:lvl9pPr marL="42291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3.emf"/><Relationship Id="rId5" Type="http://schemas.openxmlformats.org/officeDocument/2006/relationships/image" Target="../media/image24.png"/><Relationship Id="rId6" Type="http://schemas.openxmlformats.org/officeDocument/2006/relationships/image" Target="../media/image24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4" Type="http://schemas.openxmlformats.org/officeDocument/2006/relationships/image" Target="../media/image1.png"/><Relationship Id="rId5" Type="http://schemas.openxmlformats.org/officeDocument/2006/relationships/image" Target="../media/image27.png"/><Relationship Id="rId6" Type="http://schemas.openxmlformats.org/officeDocument/2006/relationships/image" Target="../media/image26.tiff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6" Type="http://schemas.openxmlformats.org/officeDocument/2006/relationships/image" Target="../media/image7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he Road Less Traveled"/>
          <p:cNvSpPr>
            <a:spLocks noGrp="1"/>
          </p:cNvSpPr>
          <p:nvPr>
            <p:ph type="title"/>
          </p:nvPr>
        </p:nvSpPr>
        <p:spPr>
          <a:xfrm>
            <a:off x="380445" y="1361096"/>
            <a:ext cx="12322175" cy="2413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 </a:t>
            </a:r>
            <a:r>
              <a:rPr lang="en-US" dirty="0"/>
              <a:t>Entropic Regularization for Adversarial Robust Learning</a:t>
            </a:r>
            <a:endParaRPr dirty="0"/>
          </a:p>
        </p:txBody>
      </p:sp>
      <p:sp>
        <p:nvSpPr>
          <p:cNvPr id="134" name="David Tse"/>
          <p:cNvSpPr/>
          <p:nvPr/>
        </p:nvSpPr>
        <p:spPr>
          <a:xfrm>
            <a:off x="3547128" y="4094066"/>
            <a:ext cx="5988820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 algn="ctr"/>
            <a:r>
              <a:rPr lang="en-US" dirty="0" smtClean="0"/>
              <a:t>Jie Wang</a:t>
            </a:r>
          </a:p>
          <a:p>
            <a:pPr algn="ctr"/>
            <a:r>
              <a:rPr lang="en-US" dirty="0" smtClean="0"/>
              <a:t>Georgia Institute of Technology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April 25</a:t>
            </a:r>
            <a:r>
              <a:rPr lang="en-US" baseline="30000" dirty="0" smtClean="0"/>
              <a:t>th</a:t>
            </a:r>
            <a:r>
              <a:rPr lang="en-US" dirty="0" smtClean="0"/>
              <a:t>, 2023</a:t>
            </a:r>
            <a:endParaRPr dirty="0"/>
          </a:p>
        </p:txBody>
      </p:sp>
      <p:sp>
        <p:nvSpPr>
          <p:cNvPr id="6" name="David Tse"/>
          <p:cNvSpPr/>
          <p:nvPr/>
        </p:nvSpPr>
        <p:spPr>
          <a:xfrm>
            <a:off x="6438876" y="8093268"/>
            <a:ext cx="10265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 algn="ctr"/>
            <a:endParaRPr lang="en-US" sz="28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22151" y="8113786"/>
            <a:ext cx="7393050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sz="3200" dirty="0" smtClean="0"/>
              <a:t>Joint work with </a:t>
            </a:r>
            <a:r>
              <a:rPr lang="en-US" sz="3200" dirty="0" err="1">
                <a:solidFill>
                  <a:srgbClr val="EE9447"/>
                </a:solidFill>
              </a:rPr>
              <a:t>Yifan</a:t>
            </a:r>
            <a:r>
              <a:rPr lang="en-US" sz="3200" dirty="0">
                <a:solidFill>
                  <a:srgbClr val="EE9447"/>
                </a:solidFill>
              </a:rPr>
              <a:t> Lin </a:t>
            </a:r>
            <a:r>
              <a:rPr lang="en-US" sz="3200" dirty="0" smtClean="0"/>
              <a:t>(</a:t>
            </a:r>
            <a:r>
              <a:rPr lang="en-US" sz="3200" dirty="0" err="1" smtClean="0"/>
              <a:t>Gatech</a:t>
            </a:r>
            <a:r>
              <a:rPr lang="en-US" sz="3200" dirty="0" smtClean="0"/>
              <a:t>), and </a:t>
            </a:r>
          </a:p>
          <a:p>
            <a:r>
              <a:rPr lang="en-US" sz="3200" dirty="0"/>
              <a:t>	</a:t>
            </a:r>
            <a:r>
              <a:rPr lang="en-US" sz="3200" dirty="0" smtClean="0"/>
              <a:t>				</a:t>
            </a:r>
            <a:r>
              <a:rPr lang="en-US" sz="3200" dirty="0">
                <a:solidFill>
                  <a:srgbClr val="EE9447"/>
                </a:solidFill>
              </a:rPr>
              <a:t>Song Wei </a:t>
            </a:r>
            <a:r>
              <a:rPr lang="en-US" sz="3200" dirty="0"/>
              <a:t>(</a:t>
            </a:r>
            <a:r>
              <a:rPr lang="en-US" sz="3200" dirty="0" err="1"/>
              <a:t>Gatech</a:t>
            </a:r>
            <a:r>
              <a:rPr lang="en-US" sz="3200" dirty="0"/>
              <a:t>)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sym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108749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/>
              </a:rPr>
              <a:t>Vanilla SGD Estimator</a:t>
            </a:r>
            <a:endParaRPr lang="en-US" dirty="0">
              <a:effectLst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201" y="2496652"/>
            <a:ext cx="10312400" cy="1104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201" y="4263562"/>
            <a:ext cx="10841892" cy="14899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8246" y="3605061"/>
            <a:ext cx="778899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Construct approximation function</a:t>
            </a:r>
            <a:r>
              <a:rPr lang="en-US" dirty="0"/>
              <a:t>: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08000" y="5845814"/>
                <a:ext cx="11539093" cy="13283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571500" indent="-571500">
                  <a:buFont typeface="Arial" charset="0"/>
                  <a:buChar char="•"/>
                </a:pPr>
                <a:r>
                  <a:rPr kumimoji="0" lang="en-US" sz="3600" b="0" i="0" u="none" strike="noStrike" cap="none" spc="0" normalizeH="0" baseline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Palatino"/>
                    <a:ea typeface="Palatino"/>
                    <a:cs typeface="Palatino"/>
                    <a:sym typeface="Palatino"/>
                  </a:rPr>
                  <a:t>Oracle: </a:t>
                </a:r>
                <a:r>
                  <a:rPr lang="en-US" dirty="0"/>
                  <a:t>Sample random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𝜁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𝐿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m:rPr>
                        <m:lit/>
                      </m:rPr>
                      <a:rPr lang="en-US" b="0" i="1" smtClean="0">
                        <a:latin typeface="Cambria Math" charset="0"/>
                      </a:rPr>
                      <m:t>{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𝐿</m:t>
                        </m:r>
                      </m:sup>
                    </m:sSup>
                    <m:r>
                      <m:rPr>
                        <m:lit/>
                      </m:rPr>
                      <a:rPr lang="en-US" b="0" i="1" smtClean="0">
                        <a:latin typeface="Cambria Math" charset="0"/>
                      </a:rPr>
                      <m:t>}</m:t>
                    </m:r>
                    <m:r>
                      <a:rPr lang="en-US" b="0" i="1" smtClean="0">
                        <a:latin typeface="Cambria Math" charset="0"/>
                      </a:rPr>
                      <m:t>∪</m:t>
                    </m:r>
                    <m:r>
                      <m:rPr>
                        <m:lit/>
                      </m:rPr>
                      <a:rPr lang="en-US" b="0" i="1" smtClean="0">
                        <a:latin typeface="Cambria Math" charset="0"/>
                      </a:rPr>
                      <m:t>{</m:t>
                    </m:r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ℓ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charset="0"/>
                          </a:rPr>
                          <m:t>}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 and compute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00" y="5845814"/>
                <a:ext cx="11539093" cy="1328357"/>
              </a:xfrm>
              <a:prstGeom prst="rect">
                <a:avLst/>
              </a:prstGeom>
              <a:blipFill rotWithShape="0">
                <a:blip r:embed="rId5"/>
                <a:stretch>
                  <a:fillRect l="-1796" t="-459" b="-1651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9185" y="7174171"/>
            <a:ext cx="8903677" cy="149932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07999" y="8761126"/>
            <a:ext cx="1153909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V-SGD: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 call oracle for several times and return </a:t>
            </a:r>
            <a:r>
              <a:rPr kumimoji="0" lang="en-US" sz="3600" b="0" i="0" u="none" strike="noStrike" cap="none" spc="0" normalizeH="0" dirty="0" err="1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avg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051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" y="4290646"/>
            <a:ext cx="4196862" cy="450166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effectLst/>
              </a:rPr>
              <a:t>Connections with Existing Literature</a:t>
            </a:r>
            <a:endParaRPr lang="en-US" dirty="0"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7" y="6899368"/>
            <a:ext cx="1203569" cy="1416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801" y="6466563"/>
            <a:ext cx="36419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374151"/>
                </a:solidFill>
                <a:latin typeface="Söhne" charset="0"/>
              </a:rPr>
              <a:t>Aleksander</a:t>
            </a:r>
            <a:r>
              <a:rPr lang="en-US" dirty="0">
                <a:solidFill>
                  <a:srgbClr val="374151"/>
                </a:solidFill>
                <a:latin typeface="Söhne" charset="0"/>
              </a:rPr>
              <a:t>, et al</a:t>
            </a:r>
            <a:r>
              <a:rPr lang="en-US" dirty="0" smtClean="0">
                <a:solidFill>
                  <a:srgbClr val="374151"/>
                </a:solidFill>
                <a:latin typeface="Söhne" charset="0"/>
              </a:rPr>
              <a:t>. 2017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3908" y="4776891"/>
            <a:ext cx="3641969" cy="176458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Origin of </a:t>
            </a:r>
            <a:r>
              <a:rPr kumimoji="0" lang="en-US" sz="3600" b="1" i="0" u="none" strike="noStrike" cap="none" spc="0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Adversarial</a:t>
            </a:r>
            <a:r>
              <a:rPr kumimoji="0" lang="en-US" sz="3600" b="1" i="0" u="none" strike="noStrike" cap="none" spc="0" normalizeH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 Training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1" name="Right Arrow 10"/>
          <p:cNvSpPr/>
          <p:nvPr/>
        </p:nvSpPr>
        <p:spPr>
          <a:xfrm rot="20487262">
            <a:off x="3005213" y="2898706"/>
            <a:ext cx="2542393" cy="1008185"/>
          </a:xfrm>
          <a:prstGeom prst="rightArrow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426797" y="2171683"/>
            <a:ext cx="4979182" cy="380989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473797" y="3916043"/>
            <a:ext cx="36419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374151"/>
                </a:solidFill>
                <a:latin typeface="Söhne" charset="0"/>
              </a:rPr>
              <a:t>Sinha</a:t>
            </a:r>
            <a:r>
              <a:rPr lang="en-US" dirty="0" smtClean="0">
                <a:solidFill>
                  <a:srgbClr val="374151"/>
                </a:solidFill>
                <a:latin typeface="Söhne" charset="0"/>
              </a:rPr>
              <a:t>, </a:t>
            </a:r>
            <a:r>
              <a:rPr lang="en-US" dirty="0">
                <a:solidFill>
                  <a:srgbClr val="374151"/>
                </a:solidFill>
                <a:latin typeface="Söhne" charset="0"/>
              </a:rPr>
              <a:t>et al</a:t>
            </a:r>
            <a:r>
              <a:rPr lang="en-US" dirty="0" smtClean="0">
                <a:solidFill>
                  <a:srgbClr val="374151"/>
                </a:solidFill>
                <a:latin typeface="Söhne" charset="0"/>
              </a:rPr>
              <a:t>. 2020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707198" y="2272680"/>
                <a:ext cx="4123775" cy="176458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600" b="1" i="0" u="none" strike="noStrike" cap="none" spc="0" normalizeH="0" baseline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Palatino"/>
                    <a:ea typeface="Palatino"/>
                    <a:cs typeface="Palatino"/>
                    <a:sym typeface="Palatino"/>
                  </a:rPr>
                  <a:t>Approximation using</a:t>
                </a:r>
                <a:r>
                  <a:rPr kumimoji="0" lang="en-US" sz="3600" b="1" i="0" u="none" strike="noStrike" cap="none" spc="0" normalizeH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Palatino"/>
                    <a:ea typeface="Palatino"/>
                    <a:cs typeface="Palatino"/>
                    <a:sym typeface="Palatino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3600" b="1" i="1" u="none" strike="noStrike" cap="none" spc="0" normalizeH="0" smtClean="0">
                        <a:ln>
                          <a:noFill/>
                        </a:ln>
                        <a:solidFill>
                          <a:srgbClr val="414141"/>
                        </a:solidFill>
                        <a:effectLst/>
                        <a:uFillTx/>
                        <a:latin typeface="Cambria Math" charset="0"/>
                        <a:ea typeface="Palatino"/>
                        <a:cs typeface="Palatino"/>
                        <a:sym typeface="Palatino"/>
                      </a:rPr>
                      <m:t>𝒑</m:t>
                    </m:r>
                  </m:oMath>
                </a14:m>
                <a:r>
                  <a:rPr kumimoji="0" lang="en-US" sz="3600" b="1" i="0" u="none" strike="noStrike" cap="none" spc="0" normalizeH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Palatino"/>
                    <a:ea typeface="Palatino"/>
                    <a:cs typeface="Palatino"/>
                    <a:sym typeface="Palatino"/>
                  </a:rPr>
                  <a:t>-Wasserstein DRO</a:t>
                </a:r>
                <a:endParaRPr kumimoji="0" lang="en-US" sz="3600" b="1" i="0" u="none" strike="noStrike" cap="none" spc="0" normalizeH="0" baseline="0" dirty="0">
                  <a:ln>
                    <a:noFill/>
                  </a:ln>
                  <a:solidFill>
                    <a:srgbClr val="414141"/>
                  </a:solidFill>
                  <a:effectLst/>
                  <a:uFillTx/>
                  <a:latin typeface="Palatino"/>
                  <a:ea typeface="Palatino"/>
                  <a:cs typeface="Palatino"/>
                  <a:sym typeface="Palatino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198" y="2272680"/>
                <a:ext cx="4123775" cy="1764586"/>
              </a:xfrm>
              <a:prstGeom prst="rect">
                <a:avLst/>
              </a:prstGeom>
              <a:blipFill rotWithShape="0">
                <a:blip r:embed="rId5"/>
                <a:stretch>
                  <a:fillRect l="-1773" t="-4498" r="-1625" b="-1245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9462" y="4285031"/>
            <a:ext cx="1150012" cy="1527048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7916388" y="6306735"/>
            <a:ext cx="4908658" cy="344686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963388" y="8051094"/>
            <a:ext cx="35903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374151"/>
                </a:solidFill>
                <a:latin typeface="Söhne" charset="0"/>
              </a:rPr>
              <a:t>Wang</a:t>
            </a:r>
            <a:r>
              <a:rPr lang="en-US" dirty="0" smtClean="0">
                <a:solidFill>
                  <a:srgbClr val="374151"/>
                </a:solidFill>
                <a:latin typeface="Söhne" charset="0"/>
              </a:rPr>
              <a:t>, </a:t>
            </a:r>
            <a:r>
              <a:rPr lang="en-US" dirty="0">
                <a:solidFill>
                  <a:srgbClr val="374151"/>
                </a:solidFill>
                <a:latin typeface="Söhne" charset="0"/>
              </a:rPr>
              <a:t>et al</a:t>
            </a:r>
            <a:r>
              <a:rPr lang="en-US" dirty="0" smtClean="0">
                <a:solidFill>
                  <a:srgbClr val="374151"/>
                </a:solidFill>
                <a:latin typeface="Söhne" charset="0"/>
              </a:rPr>
              <a:t>. 2021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196789" y="6323661"/>
                <a:ext cx="4628257" cy="176458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/>
                <a:r>
                  <a:rPr kumimoji="0" lang="en-US" sz="3600" b="1" i="0" u="none" strike="noStrike" cap="none" spc="0" normalizeH="0" baseline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Palatino"/>
                    <a:ea typeface="Palatino"/>
                    <a:cs typeface="Palatino"/>
                    <a:sym typeface="Palatino"/>
                  </a:rPr>
                  <a:t>Entropic Regularization</a:t>
                </a:r>
                <a:r>
                  <a:rPr kumimoji="0" lang="en-US" sz="3600" b="1" i="0" u="none" strike="noStrike" cap="none" spc="0" normalizeH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Palatino"/>
                    <a:ea typeface="Palatino"/>
                    <a:cs typeface="Palatino"/>
                    <a:sym typeface="Palatino"/>
                  </a:rPr>
                  <a:t> for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</a:rPr>
                      <m:t>𝒑</m:t>
                    </m:r>
                  </m:oMath>
                </a14:m>
                <a:r>
                  <a:rPr lang="en-US" b="1" dirty="0"/>
                  <a:t>-Wasserstein </a:t>
                </a:r>
                <a:r>
                  <a:rPr lang="en-US" b="1" dirty="0" smtClean="0"/>
                  <a:t>DRO</a:t>
                </a:r>
                <a:endParaRPr kumimoji="0" lang="en-US" sz="3600" b="1" i="0" u="none" strike="noStrike" cap="none" spc="0" normalizeH="0" baseline="0" dirty="0">
                  <a:ln>
                    <a:noFill/>
                  </a:ln>
                  <a:solidFill>
                    <a:srgbClr val="414141"/>
                  </a:solidFill>
                  <a:effectLst/>
                  <a:uFillTx/>
                  <a:latin typeface="Palatino"/>
                  <a:ea typeface="Palatino"/>
                  <a:cs typeface="Palatino"/>
                  <a:sym typeface="Palatino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6789" y="6323661"/>
                <a:ext cx="4628257" cy="1764586"/>
              </a:xfrm>
              <a:prstGeom prst="rect">
                <a:avLst/>
              </a:prstGeom>
              <a:blipFill rotWithShape="0">
                <a:blip r:embed="rId7"/>
                <a:stretch>
                  <a:fillRect l="-3294" t="-4483" r="-3294" b="-1241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ight Arrow 23"/>
          <p:cNvSpPr/>
          <p:nvPr/>
        </p:nvSpPr>
        <p:spPr>
          <a:xfrm rot="3218293">
            <a:off x="10083599" y="4496884"/>
            <a:ext cx="2579078" cy="1499457"/>
          </a:xfrm>
          <a:prstGeom prst="rightArrow">
            <a:avLst>
              <a:gd name="adj1" fmla="val 30385"/>
              <a:gd name="adj2" fmla="val 50000"/>
            </a:avLst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572459" y="7918310"/>
            <a:ext cx="3809609" cy="1747996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  <a:uFillTx/>
                <a:latin typeface="Palatino"/>
                <a:ea typeface="Palatino"/>
                <a:cs typeface="Palatino"/>
                <a:sym typeface="Palatino"/>
              </a:rPr>
              <a:t>Adding Entropic Regularization Directly</a:t>
            </a: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173332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Numerical Study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903415"/>
            <a:ext cx="5295900" cy="497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316" y="2992315"/>
            <a:ext cx="5295900" cy="4889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16370" y="8036070"/>
            <a:ext cx="347003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Cifar-10 Dataset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89631" y="8036070"/>
            <a:ext cx="420858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Cifar-100 Dataset</a:t>
            </a: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75257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 the Robustness of </a:t>
            </a:r>
            <a:r>
              <a:rPr lang="en-US" dirty="0" smtClean="0"/>
              <a:t>ML Models </a:t>
            </a:r>
            <a:endParaRPr lang="en-US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53" y="2230314"/>
            <a:ext cx="11681147" cy="680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2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Adversarial Risk Minimization</a:t>
            </a:r>
            <a:endParaRPr lang="en-US" dirty="0"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8000" y="2496967"/>
            <a:ext cx="334386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Formulation: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347" y="3153557"/>
            <a:ext cx="6593746" cy="10972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8000" y="6261718"/>
            <a:ext cx="834683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Connections with Optimal Transport: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8000" y="4250837"/>
            <a:ext cx="356507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3600" b="1" i="0" u="none" strike="noStrike" cap="none" spc="0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Intractability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: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941" y="5093716"/>
            <a:ext cx="4572000" cy="394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02400" y="5095229"/>
            <a:ext cx="6283570" cy="3931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Convex-</a:t>
            </a:r>
            <a:r>
              <a:rPr kumimoji="0" lang="en-US" sz="3200" b="0" i="0" u="none" strike="noStrike" cap="none" spc="0" normalizeH="0" baseline="0" dirty="0" err="1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Nonconcave</a:t>
            </a:r>
            <a:r>
              <a:rPr kumimoji="0" lang="en-US" sz="3200" b="0" i="0" u="none" strike="noStrike" cap="none" spc="0" normalizeH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 Game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941" y="5628013"/>
            <a:ext cx="5177028" cy="39319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502400" y="5527091"/>
            <a:ext cx="628357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Non</a:t>
            </a:r>
            <a:r>
              <a:rPr kumimoji="0" lang="en-US" altLang="zh-CN" sz="3200" b="0" i="0" u="none" strike="noStrike" cap="none" spc="0" normalizeH="0" baseline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c</a:t>
            </a:r>
            <a:r>
              <a:rPr kumimoji="0" lang="en-US" sz="3200" b="0" i="0" u="none" strike="noStrike" cap="none" spc="0" normalizeH="0" baseline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onvex-</a:t>
            </a:r>
            <a:r>
              <a:rPr kumimoji="0" lang="en-US" sz="3200" b="0" i="0" u="none" strike="noStrike" cap="none" spc="0" normalizeH="0" baseline="0" dirty="0" err="1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Nonconcave</a:t>
            </a:r>
            <a:r>
              <a:rPr kumimoji="0" lang="en-US" sz="3200" b="0" i="0" u="none" strike="noStrike" cap="none" spc="0" normalizeH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 Game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8977" y="7057900"/>
            <a:ext cx="8122394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2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effectLst/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altLang="zh-CN" dirty="0" smtClean="0">
                    <a:effectLst/>
                  </a:rPr>
                  <a:t>-Type Wasserstein Distance</a:t>
                </a:r>
                <a:endParaRPr lang="en-US" dirty="0">
                  <a:effectLst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t="-20000" b="-33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3423288"/>
            <a:ext cx="5222734" cy="22506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292" y="2517680"/>
            <a:ext cx="8783523" cy="23739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08000" y="7545446"/>
            <a:ext cx="12457723" cy="16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3" indent="-571500">
              <a:lnSpc>
                <a:spcPct val="150000"/>
              </a:lnSpc>
              <a:buFont typeface="Wingdings" charset="2"/>
              <a:buChar char="ü"/>
            </a:pPr>
            <a:r>
              <a:rPr lang="en-US" smtClean="0">
                <a:latin typeface="LMSans9" charset="0"/>
              </a:rPr>
              <a:t>Geometric properties;</a:t>
            </a:r>
          </a:p>
          <a:p>
            <a:pPr marL="571500" lvl="3" indent="-571500">
              <a:lnSpc>
                <a:spcPct val="150000"/>
              </a:lnSpc>
              <a:buFont typeface="Wingdings" charset="2"/>
              <a:buChar char="ü"/>
            </a:pPr>
            <a:r>
              <a:rPr lang="en-US" dirty="0" smtClean="0">
                <a:latin typeface="LMSans9" charset="0"/>
              </a:rPr>
              <a:t>Flexibility</a:t>
            </a:r>
            <a:r>
              <a:rPr lang="en-US" dirty="0">
                <a:latin typeface="LMSans9" charset="0"/>
              </a:rPr>
              <a:t>: non-overlapping support, discrete and continuous.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000" y="6198459"/>
            <a:ext cx="12434277" cy="87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2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/>
              </a:rPr>
              <a:t>Our Proposed Formulation</a:t>
            </a:r>
            <a:endParaRPr lang="en-US" dirty="0"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37846" y="2707982"/>
            <a:ext cx="516487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Original Formulation: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338" y="3364572"/>
            <a:ext cx="10617200" cy="1206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37846" y="4812035"/>
            <a:ext cx="939840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Formulation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 with </a:t>
            </a:r>
            <a:r>
              <a:rPr kumimoji="0" lang="en-US" sz="3600" b="0" i="0" u="none" strike="noStrike" cap="none" spc="0" normalizeH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Entropic Regularization:</a:t>
            </a: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866" y="5624095"/>
            <a:ext cx="11025934" cy="101498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67338" y="7011538"/>
            <a:ext cx="188833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Entropy:</a:t>
            </a: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0283" y="7011538"/>
            <a:ext cx="7497205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94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/>
              </a:rPr>
              <a:t>Our Contribution (I)</a:t>
            </a:r>
            <a:endParaRPr lang="en-US" dirty="0"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37846" y="2707982"/>
            <a:ext cx="592950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Strong Dual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 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Formulation: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619" y="3642111"/>
            <a:ext cx="11136428" cy="914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619" y="4717714"/>
            <a:ext cx="9122979" cy="91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7846" y="5632114"/>
            <a:ext cx="726641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Kernel </a:t>
            </a:r>
            <a:r>
              <a:rPr kumimoji="0" lang="en-US" sz="3600" b="0" i="0" u="none" strike="noStrike" cap="none" spc="0" normalizeH="0" baseline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Probability Distribution: </a:t>
            </a: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1484" y="6288704"/>
            <a:ext cx="58928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7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/>
              </a:rPr>
              <a:t>Our Contribution (II)</a:t>
            </a:r>
            <a:endParaRPr lang="en-US" dirty="0"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7507" y="3520989"/>
            <a:ext cx="742190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Recover Worst-case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 Distribution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: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372" y="2606589"/>
            <a:ext cx="11136428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372" y="7037913"/>
            <a:ext cx="8166100" cy="11049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33" y="4484040"/>
            <a:ext cx="11417334" cy="196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59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/>
              </a:rPr>
              <a:t>Our Contribution (III)</a:t>
            </a:r>
            <a:endParaRPr lang="en-US" dirty="0"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37846" y="2707982"/>
            <a:ext cx="943527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Tractable Algorithm for Dual Formulation: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662" y="3721738"/>
            <a:ext cx="10312400" cy="1104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846" y="5183803"/>
            <a:ext cx="11426072" cy="344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9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/>
              </a:rPr>
              <a:t>Our Contribution (III)</a:t>
            </a:r>
            <a:endParaRPr lang="en-US" dirty="0"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37846" y="2707982"/>
            <a:ext cx="943527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Tractable Algorithm for Dual Formulation: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662" y="3721738"/>
            <a:ext cx="10312400" cy="1104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846" y="5183804"/>
            <a:ext cx="10847110" cy="343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56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4">
  <a:themeElements>
    <a:clrScheme name="New_Template4">
      <a:dk1>
        <a:srgbClr val="414141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33948" dir="2700000" rotWithShape="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33948" dir="2700000" rotWithShape="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74831</TotalTime>
  <Words>214</Words>
  <Application>Microsoft Macintosh PowerPoint</Application>
  <PresentationFormat>Custom</PresentationFormat>
  <Paragraphs>46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Avenir Roman</vt:lpstr>
      <vt:lpstr>Bodoni SvtyTwo ITC TT-Book</vt:lpstr>
      <vt:lpstr>Cambria Math</vt:lpstr>
      <vt:lpstr>Helvetica</vt:lpstr>
      <vt:lpstr>LMSans9</vt:lpstr>
      <vt:lpstr>Palatino</vt:lpstr>
      <vt:lpstr>Söhne</vt:lpstr>
      <vt:lpstr>Wingdings</vt:lpstr>
      <vt:lpstr>Zapf Dingbats</vt:lpstr>
      <vt:lpstr>Arial</vt:lpstr>
      <vt:lpstr>New_Template4</vt:lpstr>
      <vt:lpstr> Entropic Regularization for Adversarial Robust Learning</vt:lpstr>
      <vt:lpstr>On the Robustness of ML Models </vt:lpstr>
      <vt:lpstr>Adversarial Risk Minimization</vt:lpstr>
      <vt:lpstr>p-Type Wasserstein Distance</vt:lpstr>
      <vt:lpstr>Our Proposed Formulation</vt:lpstr>
      <vt:lpstr>Our Contribution (I)</vt:lpstr>
      <vt:lpstr>Our Contribution (II)</vt:lpstr>
      <vt:lpstr>Our Contribution (III)</vt:lpstr>
      <vt:lpstr>Our Contribution (III)</vt:lpstr>
      <vt:lpstr>Vanilla SGD Estimator</vt:lpstr>
      <vt:lpstr>Connections with Existing Literature</vt:lpstr>
      <vt:lpstr>Numerical Study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Road Less Traveled</dc:title>
  <cp:lastModifiedBy>Wang, Jie</cp:lastModifiedBy>
  <cp:revision>913</cp:revision>
  <cp:lastPrinted>2017-05-14T03:45:08Z</cp:lastPrinted>
  <dcterms:modified xsi:type="dcterms:W3CDTF">2023-04-25T14:51:32Z</dcterms:modified>
</cp:coreProperties>
</file>